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ogart Bold" pitchFamily="2" charset="0"/>
      <p:regular r:id="rId9"/>
      <p:bold r:id="rId10"/>
    </p:embeddedFont>
    <p:embeddedFont>
      <p:font typeface="Cocomat Pro" pitchFamily="2" charset="0"/>
      <p:regular r:id="rId11"/>
    </p:embeddedFont>
    <p:embeddedFont>
      <p:font typeface="Cocomat Pro Bold" pitchFamily="2" charset="0"/>
      <p:regular r:id="rId12"/>
      <p:bold r:id="rId13"/>
    </p:embeddedFont>
    <p:embeddedFont>
      <p:font typeface="Inter" panose="020B0502030000000004" pitchFamily="34" charset="0"/>
      <p:regular r:id="rId14"/>
    </p:embeddedFont>
    <p:embeddedFont>
      <p:font typeface="Inter Bold" panose="020B08020300000000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70" autoAdjust="0"/>
  </p:normalViewPr>
  <p:slideViewPr>
    <p:cSldViewPr>
      <p:cViewPr varScale="1">
        <p:scale>
          <a:sx n="72" d="100"/>
          <a:sy n="72" d="100"/>
        </p:scale>
        <p:origin x="7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2.svg"/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1.png"/><Relationship Id="rId2" Type="http://schemas.openxmlformats.org/officeDocument/2006/relationships/image" Target="../media/image19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1.png"/><Relationship Id="rId10" Type="http://schemas.openxmlformats.org/officeDocument/2006/relationships/image" Target="../media/image26.sv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svg"/><Relationship Id="rId7" Type="http://schemas.openxmlformats.org/officeDocument/2006/relationships/image" Target="../media/image3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2.svg"/><Relationship Id="rId5" Type="http://schemas.openxmlformats.org/officeDocument/2006/relationships/image" Target="../media/image34.svg"/><Relationship Id="rId10" Type="http://schemas.openxmlformats.org/officeDocument/2006/relationships/image" Target="../media/image11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5.svg"/><Relationship Id="rId21" Type="http://schemas.openxmlformats.org/officeDocument/2006/relationships/image" Target="../media/image61.svg"/><Relationship Id="rId7" Type="http://schemas.openxmlformats.org/officeDocument/2006/relationships/image" Target="../media/image49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12.svg"/><Relationship Id="rId2" Type="http://schemas.openxmlformats.org/officeDocument/2006/relationships/image" Target="../media/image44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32.svg"/><Relationship Id="rId24" Type="http://schemas.openxmlformats.org/officeDocument/2006/relationships/image" Target="../media/image11.png"/><Relationship Id="rId5" Type="http://schemas.openxmlformats.org/officeDocument/2006/relationships/image" Target="../media/image47.svg"/><Relationship Id="rId15" Type="http://schemas.openxmlformats.org/officeDocument/2006/relationships/image" Target="../media/image55.svg"/><Relationship Id="rId23" Type="http://schemas.openxmlformats.org/officeDocument/2006/relationships/image" Target="../media/image10.svg"/><Relationship Id="rId10" Type="http://schemas.openxmlformats.org/officeDocument/2006/relationships/image" Target="../media/image31.png"/><Relationship Id="rId19" Type="http://schemas.openxmlformats.org/officeDocument/2006/relationships/image" Target="../media/image59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4.png"/><Relationship Id="rId2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22.sv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6.svg"/><Relationship Id="rId3" Type="http://schemas.openxmlformats.org/officeDocument/2006/relationships/image" Target="../media/image24.svg"/><Relationship Id="rId7" Type="http://schemas.openxmlformats.org/officeDocument/2006/relationships/image" Target="../media/image22.svg"/><Relationship Id="rId12" Type="http://schemas.openxmlformats.org/officeDocument/2006/relationships/image" Target="../media/image7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1.svg"/><Relationship Id="rId5" Type="http://schemas.openxmlformats.org/officeDocument/2006/relationships/image" Target="../media/image74.svg"/><Relationship Id="rId15" Type="http://schemas.openxmlformats.org/officeDocument/2006/relationships/image" Target="../media/image78.svg"/><Relationship Id="rId10" Type="http://schemas.openxmlformats.org/officeDocument/2006/relationships/image" Target="../media/image60.png"/><Relationship Id="rId4" Type="http://schemas.openxmlformats.org/officeDocument/2006/relationships/image" Target="../media/image73.png"/><Relationship Id="rId9" Type="http://schemas.openxmlformats.org/officeDocument/2006/relationships/image" Target="../media/image26.sv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B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7932" y="5479782"/>
            <a:ext cx="3922330" cy="4059333"/>
          </a:xfrm>
          <a:custGeom>
            <a:avLst/>
            <a:gdLst/>
            <a:ahLst/>
            <a:cxnLst/>
            <a:rect l="l" t="t" r="r" b="b"/>
            <a:pathLst>
              <a:path w="3922330" h="4059333">
                <a:moveTo>
                  <a:pt x="0" y="0"/>
                </a:moveTo>
                <a:lnTo>
                  <a:pt x="3922330" y="0"/>
                </a:lnTo>
                <a:lnTo>
                  <a:pt x="3922330" y="4059333"/>
                </a:lnTo>
                <a:lnTo>
                  <a:pt x="0" y="4059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87122" y="1676450"/>
            <a:ext cx="4276306" cy="4291913"/>
          </a:xfrm>
          <a:custGeom>
            <a:avLst/>
            <a:gdLst/>
            <a:ahLst/>
            <a:cxnLst/>
            <a:rect l="l" t="t" r="r" b="b"/>
            <a:pathLst>
              <a:path w="4276306" h="4291913">
                <a:moveTo>
                  <a:pt x="0" y="0"/>
                </a:moveTo>
                <a:lnTo>
                  <a:pt x="4276306" y="0"/>
                </a:lnTo>
                <a:lnTo>
                  <a:pt x="4276306" y="4291913"/>
                </a:lnTo>
                <a:lnTo>
                  <a:pt x="0" y="4291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539822">
            <a:off x="7577223" y="4538671"/>
            <a:ext cx="9066788" cy="1598021"/>
          </a:xfrm>
          <a:custGeom>
            <a:avLst/>
            <a:gdLst/>
            <a:ahLst/>
            <a:cxnLst/>
            <a:rect l="l" t="t" r="r" b="b"/>
            <a:pathLst>
              <a:path w="9066788" h="1598021">
                <a:moveTo>
                  <a:pt x="0" y="0"/>
                </a:moveTo>
                <a:lnTo>
                  <a:pt x="9066788" y="0"/>
                </a:lnTo>
                <a:lnTo>
                  <a:pt x="9066788" y="1598021"/>
                </a:lnTo>
                <a:lnTo>
                  <a:pt x="0" y="1598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7671" y="6551568"/>
            <a:ext cx="15371477" cy="2779675"/>
          </a:xfrm>
          <a:custGeom>
            <a:avLst/>
            <a:gdLst/>
            <a:ahLst/>
            <a:cxnLst/>
            <a:rect l="l" t="t" r="r" b="b"/>
            <a:pathLst>
              <a:path w="15371477" h="2779675">
                <a:moveTo>
                  <a:pt x="0" y="0"/>
                </a:moveTo>
                <a:lnTo>
                  <a:pt x="15371477" y="0"/>
                </a:lnTo>
                <a:lnTo>
                  <a:pt x="15371477" y="2779675"/>
                </a:lnTo>
                <a:lnTo>
                  <a:pt x="0" y="27796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133382">
            <a:off x="1349556" y="2200685"/>
            <a:ext cx="3411536" cy="1898055"/>
          </a:xfrm>
          <a:custGeom>
            <a:avLst/>
            <a:gdLst/>
            <a:ahLst/>
            <a:cxnLst/>
            <a:rect l="l" t="t" r="r" b="b"/>
            <a:pathLst>
              <a:path w="3411536" h="1898055">
                <a:moveTo>
                  <a:pt x="0" y="0"/>
                </a:moveTo>
                <a:lnTo>
                  <a:pt x="3411536" y="0"/>
                </a:lnTo>
                <a:lnTo>
                  <a:pt x="3411536" y="1898054"/>
                </a:lnTo>
                <a:lnTo>
                  <a:pt x="0" y="1898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217365" y="1537281"/>
            <a:ext cx="11853270" cy="7241580"/>
            <a:chOff x="0" y="0"/>
            <a:chExt cx="4302397" cy="2628486"/>
          </a:xfrm>
        </p:grpSpPr>
        <p:sp>
          <p:nvSpPr>
            <p:cNvPr id="8" name="Freeform 8"/>
            <p:cNvSpPr/>
            <p:nvPr/>
          </p:nvSpPr>
          <p:spPr>
            <a:xfrm>
              <a:off x="-127" y="127"/>
              <a:ext cx="4302269" cy="2635471"/>
            </a:xfrm>
            <a:custGeom>
              <a:avLst/>
              <a:gdLst/>
              <a:ahLst/>
              <a:cxnLst/>
              <a:rect l="l" t="t" r="r" b="b"/>
              <a:pathLst>
                <a:path w="4302269" h="2635471">
                  <a:moveTo>
                    <a:pt x="3901204" y="2622771"/>
                  </a:moveTo>
                  <a:cubicBezTo>
                    <a:pt x="3845324" y="2635471"/>
                    <a:pt x="3819924" y="2622771"/>
                    <a:pt x="3762774" y="2622771"/>
                  </a:cubicBezTo>
                  <a:cubicBezTo>
                    <a:pt x="3705624" y="2622771"/>
                    <a:pt x="3614565" y="2610071"/>
                    <a:pt x="3614565" y="2610071"/>
                  </a:cubicBezTo>
                  <a:lnTo>
                    <a:pt x="707771" y="2610071"/>
                  </a:lnTo>
                  <a:lnTo>
                    <a:pt x="631063" y="2597371"/>
                  </a:lnTo>
                  <a:cubicBezTo>
                    <a:pt x="631063" y="2597371"/>
                    <a:pt x="533400" y="2610071"/>
                    <a:pt x="457581" y="2597371"/>
                  </a:cubicBezTo>
                  <a:cubicBezTo>
                    <a:pt x="381762" y="2584671"/>
                    <a:pt x="296418" y="2597371"/>
                    <a:pt x="296418" y="2597371"/>
                  </a:cubicBezTo>
                  <a:cubicBezTo>
                    <a:pt x="240284" y="2597371"/>
                    <a:pt x="162814" y="2593053"/>
                    <a:pt x="119507" y="2563843"/>
                  </a:cubicBezTo>
                  <a:cubicBezTo>
                    <a:pt x="47371" y="2515202"/>
                    <a:pt x="25400" y="2444971"/>
                    <a:pt x="0" y="2339180"/>
                  </a:cubicBezTo>
                  <a:lnTo>
                    <a:pt x="0" y="2138647"/>
                  </a:lnTo>
                  <a:cubicBezTo>
                    <a:pt x="0" y="2138647"/>
                    <a:pt x="12700" y="2053684"/>
                    <a:pt x="12700" y="1995391"/>
                  </a:cubicBezTo>
                  <a:cubicBezTo>
                    <a:pt x="12700" y="1937098"/>
                    <a:pt x="0" y="1847182"/>
                    <a:pt x="0" y="184718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3783221" y="0"/>
                  </a:lnTo>
                  <a:cubicBezTo>
                    <a:pt x="3883297" y="0"/>
                    <a:pt x="3951750" y="12700"/>
                    <a:pt x="3951750" y="12700"/>
                  </a:cubicBezTo>
                  <a:cubicBezTo>
                    <a:pt x="4015885" y="12700"/>
                    <a:pt x="4104657" y="36322"/>
                    <a:pt x="4162569" y="50800"/>
                  </a:cubicBezTo>
                  <a:cubicBezTo>
                    <a:pt x="4264169" y="76200"/>
                    <a:pt x="4289569" y="254000"/>
                    <a:pt x="4289569" y="350520"/>
                  </a:cubicBezTo>
                  <a:lnTo>
                    <a:pt x="4289569" y="1756377"/>
                  </a:lnTo>
                  <a:cubicBezTo>
                    <a:pt x="4289569" y="1756377"/>
                    <a:pt x="4302269" y="2125058"/>
                    <a:pt x="4302269" y="2158078"/>
                  </a:cubicBezTo>
                  <a:cubicBezTo>
                    <a:pt x="4302269" y="2191098"/>
                    <a:pt x="4279791" y="2299048"/>
                    <a:pt x="4261884" y="2345276"/>
                  </a:cubicBezTo>
                  <a:cubicBezTo>
                    <a:pt x="4236865" y="2409919"/>
                    <a:pt x="4247025" y="2466815"/>
                    <a:pt x="4195209" y="2511011"/>
                  </a:cubicBezTo>
                  <a:cubicBezTo>
                    <a:pt x="4159141" y="2541872"/>
                    <a:pt x="4105038" y="2579210"/>
                    <a:pt x="4059826" y="2596355"/>
                  </a:cubicBezTo>
                  <a:cubicBezTo>
                    <a:pt x="4014615" y="2613500"/>
                    <a:pt x="3956830" y="2610198"/>
                    <a:pt x="3900950" y="262289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8649611">
            <a:off x="3038023" y="812114"/>
            <a:ext cx="1327246" cy="1607897"/>
          </a:xfrm>
          <a:custGeom>
            <a:avLst/>
            <a:gdLst/>
            <a:ahLst/>
            <a:cxnLst/>
            <a:rect l="l" t="t" r="r" b="b"/>
            <a:pathLst>
              <a:path w="1327246" h="1607897">
                <a:moveTo>
                  <a:pt x="0" y="0"/>
                </a:moveTo>
                <a:lnTo>
                  <a:pt x="1327246" y="0"/>
                </a:lnTo>
                <a:lnTo>
                  <a:pt x="1327246" y="1607897"/>
                </a:lnTo>
                <a:lnTo>
                  <a:pt x="0" y="1607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462705">
            <a:off x="3077615" y="2195794"/>
            <a:ext cx="2123007" cy="802883"/>
          </a:xfrm>
          <a:custGeom>
            <a:avLst/>
            <a:gdLst/>
            <a:ahLst/>
            <a:cxnLst/>
            <a:rect l="l" t="t" r="r" b="b"/>
            <a:pathLst>
              <a:path w="2123007" h="802883">
                <a:moveTo>
                  <a:pt x="0" y="0"/>
                </a:moveTo>
                <a:lnTo>
                  <a:pt x="2123007" y="0"/>
                </a:lnTo>
                <a:lnTo>
                  <a:pt x="2123007" y="802882"/>
                </a:lnTo>
                <a:lnTo>
                  <a:pt x="0" y="8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487009" y="8141762"/>
            <a:ext cx="2745013" cy="1098005"/>
          </a:xfrm>
          <a:custGeom>
            <a:avLst/>
            <a:gdLst/>
            <a:ahLst/>
            <a:cxnLst/>
            <a:rect l="l" t="t" r="r" b="b"/>
            <a:pathLst>
              <a:path w="2745013" h="1098005">
                <a:moveTo>
                  <a:pt x="0" y="0"/>
                </a:moveTo>
                <a:lnTo>
                  <a:pt x="2745012" y="0"/>
                </a:lnTo>
                <a:lnTo>
                  <a:pt x="2745012" y="1098005"/>
                </a:lnTo>
                <a:lnTo>
                  <a:pt x="0" y="10980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06844" y="1275146"/>
            <a:ext cx="3474312" cy="681834"/>
          </a:xfrm>
          <a:custGeom>
            <a:avLst/>
            <a:gdLst/>
            <a:ahLst/>
            <a:cxnLst/>
            <a:rect l="l" t="t" r="r" b="b"/>
            <a:pathLst>
              <a:path w="3474312" h="681834">
                <a:moveTo>
                  <a:pt x="0" y="0"/>
                </a:moveTo>
                <a:lnTo>
                  <a:pt x="3474312" y="0"/>
                </a:lnTo>
                <a:lnTo>
                  <a:pt x="3474312" y="681834"/>
                </a:lnTo>
                <a:lnTo>
                  <a:pt x="0" y="6818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409111">
            <a:off x="11385868" y="8449986"/>
            <a:ext cx="1705959" cy="1082509"/>
          </a:xfrm>
          <a:custGeom>
            <a:avLst/>
            <a:gdLst/>
            <a:ahLst/>
            <a:cxnLst/>
            <a:rect l="l" t="t" r="r" b="b"/>
            <a:pathLst>
              <a:path w="1705959" h="1082509">
                <a:moveTo>
                  <a:pt x="0" y="0"/>
                </a:moveTo>
                <a:lnTo>
                  <a:pt x="1705959" y="0"/>
                </a:lnTo>
                <a:lnTo>
                  <a:pt x="1705959" y="1082509"/>
                </a:lnTo>
                <a:lnTo>
                  <a:pt x="0" y="1082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512360" y="3149835"/>
            <a:ext cx="9263281" cy="2844963"/>
            <a:chOff x="0" y="0"/>
            <a:chExt cx="12351041" cy="379328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351041" cy="3793284"/>
              <a:chOff x="0" y="0"/>
              <a:chExt cx="6673545" cy="204959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10795" y="-1905"/>
                <a:ext cx="6684213" cy="2051374"/>
              </a:xfrm>
              <a:custGeom>
                <a:avLst/>
                <a:gdLst/>
                <a:ahLst/>
                <a:cxnLst/>
                <a:rect l="l" t="t" r="r" b="b"/>
                <a:pathLst>
                  <a:path w="6684213" h="2051374">
                    <a:moveTo>
                      <a:pt x="6668084" y="186309"/>
                    </a:moveTo>
                    <a:cubicBezTo>
                      <a:pt x="6667703" y="125349"/>
                      <a:pt x="6677100" y="8509"/>
                      <a:pt x="6677100" y="8509"/>
                    </a:cubicBezTo>
                    <a:lnTo>
                      <a:pt x="6532194" y="6223"/>
                    </a:lnTo>
                    <a:lnTo>
                      <a:pt x="6326708" y="16002"/>
                    </a:lnTo>
                    <a:cubicBezTo>
                      <a:pt x="6326708" y="16002"/>
                      <a:pt x="5993079" y="0"/>
                      <a:pt x="5961202" y="14986"/>
                    </a:cubicBezTo>
                    <a:cubicBezTo>
                      <a:pt x="5929198" y="29972"/>
                      <a:pt x="5863285" y="6223"/>
                      <a:pt x="5863285" y="6223"/>
                    </a:cubicBezTo>
                    <a:lnTo>
                      <a:pt x="931164" y="4318"/>
                    </a:lnTo>
                    <a:lnTo>
                      <a:pt x="640207" y="3556"/>
                    </a:lnTo>
                    <a:lnTo>
                      <a:pt x="413258" y="11430"/>
                    </a:lnTo>
                    <a:lnTo>
                      <a:pt x="149479" y="10668"/>
                    </a:lnTo>
                    <a:lnTo>
                      <a:pt x="49403" y="1905"/>
                    </a:lnTo>
                    <a:cubicBezTo>
                      <a:pt x="33528" y="1905"/>
                      <a:pt x="20701" y="14605"/>
                      <a:pt x="20701" y="30480"/>
                    </a:cubicBezTo>
                    <a:lnTo>
                      <a:pt x="36957" y="275590"/>
                    </a:lnTo>
                    <a:lnTo>
                      <a:pt x="19177" y="546989"/>
                    </a:lnTo>
                    <a:lnTo>
                      <a:pt x="17018" y="1405707"/>
                    </a:lnTo>
                    <a:lnTo>
                      <a:pt x="25019" y="1584523"/>
                    </a:lnTo>
                    <a:cubicBezTo>
                      <a:pt x="25019" y="1584523"/>
                      <a:pt x="0" y="1625671"/>
                      <a:pt x="16002" y="1785690"/>
                    </a:cubicBezTo>
                    <a:cubicBezTo>
                      <a:pt x="32004" y="1945711"/>
                      <a:pt x="49276" y="2040961"/>
                      <a:pt x="49276" y="2040961"/>
                    </a:cubicBezTo>
                    <a:lnTo>
                      <a:pt x="132842" y="2041215"/>
                    </a:lnTo>
                    <a:lnTo>
                      <a:pt x="305562" y="2024705"/>
                    </a:lnTo>
                    <a:lnTo>
                      <a:pt x="532511" y="2042231"/>
                    </a:lnTo>
                    <a:lnTo>
                      <a:pt x="771144" y="2051374"/>
                    </a:lnTo>
                    <a:lnTo>
                      <a:pt x="906526" y="2026229"/>
                    </a:lnTo>
                    <a:lnTo>
                      <a:pt x="1008761" y="2043501"/>
                    </a:lnTo>
                    <a:lnTo>
                      <a:pt x="5928055" y="2045406"/>
                    </a:lnTo>
                    <a:lnTo>
                      <a:pt x="6171006" y="2046040"/>
                    </a:lnTo>
                    <a:lnTo>
                      <a:pt x="6407861" y="2036389"/>
                    </a:lnTo>
                    <a:lnTo>
                      <a:pt x="6594170" y="2047184"/>
                    </a:lnTo>
                    <a:lnTo>
                      <a:pt x="6671640" y="2047438"/>
                    </a:lnTo>
                    <a:lnTo>
                      <a:pt x="6672021" y="1899483"/>
                    </a:lnTo>
                    <a:lnTo>
                      <a:pt x="6672274" y="1785818"/>
                    </a:lnTo>
                    <a:lnTo>
                      <a:pt x="6664400" y="1580332"/>
                    </a:lnTo>
                    <a:lnTo>
                      <a:pt x="6673291" y="1412184"/>
                    </a:lnTo>
                    <a:lnTo>
                      <a:pt x="6675069" y="671576"/>
                    </a:lnTo>
                    <a:lnTo>
                      <a:pt x="6684213" y="424561"/>
                    </a:lnTo>
                    <a:cubicBezTo>
                      <a:pt x="6684213" y="424561"/>
                      <a:pt x="6668210" y="247015"/>
                      <a:pt x="6667830" y="186055"/>
                    </a:cubicBezTo>
                    <a:close/>
                  </a:path>
                </a:pathLst>
              </a:custGeom>
              <a:solidFill>
                <a:srgbClr val="F2C74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61033" y="414293"/>
              <a:ext cx="11428976" cy="3208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157"/>
                </a:lnSpc>
                <a:spcBef>
                  <a:spcPct val="0"/>
                </a:spcBef>
              </a:pPr>
              <a:r>
                <a:rPr lang="en-US" sz="6157" b="1">
                  <a:solidFill>
                    <a:srgbClr val="000000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Autonomous Line-Following Car Using MSP430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509428" y="5832210"/>
            <a:ext cx="9269144" cy="1441108"/>
            <a:chOff x="0" y="0"/>
            <a:chExt cx="12358859" cy="192147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358859" cy="1921478"/>
              <a:chOff x="0" y="0"/>
              <a:chExt cx="11541151" cy="179434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3302" y="-6096"/>
                <a:ext cx="11544326" cy="1806538"/>
              </a:xfrm>
              <a:custGeom>
                <a:avLst/>
                <a:gdLst/>
                <a:ahLst/>
                <a:cxnLst/>
                <a:rect l="l" t="t" r="r" b="b"/>
                <a:pathLst>
                  <a:path w="11544326" h="1806538">
                    <a:moveTo>
                      <a:pt x="11515624" y="453009"/>
                    </a:moveTo>
                    <a:cubicBezTo>
                      <a:pt x="11511687" y="418465"/>
                      <a:pt x="11497336" y="385953"/>
                      <a:pt x="11474222" y="360045"/>
                    </a:cubicBezTo>
                    <a:cubicBezTo>
                      <a:pt x="11408055" y="285877"/>
                      <a:pt x="11265180" y="134493"/>
                      <a:pt x="11178693" y="101092"/>
                    </a:cubicBezTo>
                    <a:cubicBezTo>
                      <a:pt x="11021467" y="40513"/>
                      <a:pt x="10925074" y="18796"/>
                      <a:pt x="10888371" y="11938"/>
                    </a:cubicBezTo>
                    <a:cubicBezTo>
                      <a:pt x="10878211" y="10033"/>
                      <a:pt x="10868051" y="9144"/>
                      <a:pt x="10857637" y="9144"/>
                    </a:cubicBezTo>
                    <a:lnTo>
                      <a:pt x="730250" y="9144"/>
                    </a:lnTo>
                    <a:cubicBezTo>
                      <a:pt x="725551" y="9144"/>
                      <a:pt x="720852" y="8890"/>
                      <a:pt x="716153" y="8509"/>
                    </a:cubicBezTo>
                    <a:cubicBezTo>
                      <a:pt x="689483" y="6350"/>
                      <a:pt x="581660" y="0"/>
                      <a:pt x="415671" y="22352"/>
                    </a:cubicBezTo>
                    <a:cubicBezTo>
                      <a:pt x="240411" y="45974"/>
                      <a:pt x="160147" y="144399"/>
                      <a:pt x="72009" y="254889"/>
                    </a:cubicBezTo>
                    <a:cubicBezTo>
                      <a:pt x="72009" y="254889"/>
                      <a:pt x="20193" y="322199"/>
                      <a:pt x="11430" y="479171"/>
                    </a:cubicBezTo>
                    <a:cubicBezTo>
                      <a:pt x="5588" y="583057"/>
                      <a:pt x="0" y="1091909"/>
                      <a:pt x="5461" y="1262724"/>
                    </a:cubicBezTo>
                    <a:cubicBezTo>
                      <a:pt x="8001" y="1342607"/>
                      <a:pt x="43053" y="1418807"/>
                      <a:pt x="81153" y="1485482"/>
                    </a:cubicBezTo>
                    <a:cubicBezTo>
                      <a:pt x="133858" y="1577811"/>
                      <a:pt x="216916" y="1651979"/>
                      <a:pt x="319786" y="1692873"/>
                    </a:cubicBezTo>
                    <a:cubicBezTo>
                      <a:pt x="330581" y="1697191"/>
                      <a:pt x="341249" y="1701255"/>
                      <a:pt x="351790" y="1705319"/>
                    </a:cubicBezTo>
                    <a:cubicBezTo>
                      <a:pt x="403733" y="1725385"/>
                      <a:pt x="449072" y="1741133"/>
                      <a:pt x="487807" y="1753579"/>
                    </a:cubicBezTo>
                    <a:cubicBezTo>
                      <a:pt x="579374" y="1782916"/>
                      <a:pt x="675132" y="1797394"/>
                      <a:pt x="1005390" y="1797394"/>
                    </a:cubicBezTo>
                    <a:lnTo>
                      <a:pt x="2236656" y="1797394"/>
                    </a:lnTo>
                    <a:cubicBezTo>
                      <a:pt x="2236656" y="1797394"/>
                      <a:pt x="9287202" y="1797394"/>
                      <a:pt x="9287202" y="1797394"/>
                    </a:cubicBezTo>
                    <a:lnTo>
                      <a:pt x="10800106" y="1797394"/>
                    </a:lnTo>
                    <a:cubicBezTo>
                      <a:pt x="10804805" y="1797394"/>
                      <a:pt x="10809504" y="1797648"/>
                      <a:pt x="10814203" y="1798029"/>
                    </a:cubicBezTo>
                    <a:cubicBezTo>
                      <a:pt x="10840873" y="1800188"/>
                      <a:pt x="10948696" y="1806538"/>
                      <a:pt x="11114685" y="1784186"/>
                    </a:cubicBezTo>
                    <a:cubicBezTo>
                      <a:pt x="11290072" y="1760564"/>
                      <a:pt x="11367415" y="1691984"/>
                      <a:pt x="11455426" y="1581494"/>
                    </a:cubicBezTo>
                    <a:cubicBezTo>
                      <a:pt x="11455426" y="1581494"/>
                      <a:pt x="11455426" y="1581494"/>
                      <a:pt x="11455680" y="1581113"/>
                    </a:cubicBezTo>
                    <a:cubicBezTo>
                      <a:pt x="11490478" y="1534504"/>
                      <a:pt x="11511052" y="1478878"/>
                      <a:pt x="11515370" y="1420966"/>
                    </a:cubicBezTo>
                    <a:cubicBezTo>
                      <a:pt x="11524768" y="1294347"/>
                      <a:pt x="11542548" y="996552"/>
                      <a:pt x="11544199" y="719201"/>
                    </a:cubicBezTo>
                    <a:cubicBezTo>
                      <a:pt x="11544326" y="711962"/>
                      <a:pt x="11543945" y="704723"/>
                      <a:pt x="11543183" y="697484"/>
                    </a:cubicBezTo>
                    <a:lnTo>
                      <a:pt x="11515497" y="453136"/>
                    </a:lnTo>
                    <a:close/>
                  </a:path>
                </a:pathLst>
              </a:custGeom>
              <a:solidFill>
                <a:srgbClr val="40406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464942" y="405459"/>
              <a:ext cx="11428976" cy="1060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Cocomat Pro Bold"/>
                  <a:ea typeface="Cocomat Pro Bold"/>
                  <a:cs typeface="Cocomat Pro Bold"/>
                  <a:sym typeface="Cocomat Pro Bold"/>
                </a:rPr>
                <a:t>A self-driving miniature car that follows a track line using an MSP430F5529 microcontroller.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B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6873" y="3501123"/>
            <a:ext cx="6668054" cy="5576918"/>
          </a:xfrm>
          <a:custGeom>
            <a:avLst/>
            <a:gdLst/>
            <a:ahLst/>
            <a:cxnLst/>
            <a:rect l="l" t="t" r="r" b="b"/>
            <a:pathLst>
              <a:path w="6668054" h="5576918">
                <a:moveTo>
                  <a:pt x="0" y="0"/>
                </a:moveTo>
                <a:lnTo>
                  <a:pt x="6668054" y="0"/>
                </a:lnTo>
                <a:lnTo>
                  <a:pt x="6668054" y="5576919"/>
                </a:lnTo>
                <a:lnTo>
                  <a:pt x="0" y="5576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44599" y="7731929"/>
            <a:ext cx="8982455" cy="1624327"/>
          </a:xfrm>
          <a:custGeom>
            <a:avLst/>
            <a:gdLst/>
            <a:ahLst/>
            <a:cxnLst/>
            <a:rect l="l" t="t" r="r" b="b"/>
            <a:pathLst>
              <a:path w="8982455" h="1624327">
                <a:moveTo>
                  <a:pt x="0" y="0"/>
                </a:moveTo>
                <a:lnTo>
                  <a:pt x="8982454" y="0"/>
                </a:lnTo>
                <a:lnTo>
                  <a:pt x="8982454" y="1624327"/>
                </a:lnTo>
                <a:lnTo>
                  <a:pt x="0" y="1624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93051" y="1633500"/>
            <a:ext cx="1815854" cy="3150535"/>
          </a:xfrm>
          <a:custGeom>
            <a:avLst/>
            <a:gdLst/>
            <a:ahLst/>
            <a:cxnLst/>
            <a:rect l="l" t="t" r="r" b="b"/>
            <a:pathLst>
              <a:path w="1815854" h="3150535">
                <a:moveTo>
                  <a:pt x="0" y="0"/>
                </a:moveTo>
                <a:lnTo>
                  <a:pt x="1815854" y="0"/>
                </a:lnTo>
                <a:lnTo>
                  <a:pt x="1815854" y="3150535"/>
                </a:lnTo>
                <a:lnTo>
                  <a:pt x="0" y="3150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642922">
            <a:off x="1541097" y="2789254"/>
            <a:ext cx="5651373" cy="2805136"/>
          </a:xfrm>
          <a:custGeom>
            <a:avLst/>
            <a:gdLst/>
            <a:ahLst/>
            <a:cxnLst/>
            <a:rect l="l" t="t" r="r" b="b"/>
            <a:pathLst>
              <a:path w="5651373" h="2805136">
                <a:moveTo>
                  <a:pt x="0" y="0"/>
                </a:moveTo>
                <a:lnTo>
                  <a:pt x="5651373" y="0"/>
                </a:lnTo>
                <a:lnTo>
                  <a:pt x="5651373" y="2805136"/>
                </a:lnTo>
                <a:lnTo>
                  <a:pt x="0" y="2805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203205">
            <a:off x="2886492" y="7775929"/>
            <a:ext cx="3233655" cy="1128840"/>
          </a:xfrm>
          <a:custGeom>
            <a:avLst/>
            <a:gdLst/>
            <a:ahLst/>
            <a:cxnLst/>
            <a:rect l="l" t="t" r="r" b="b"/>
            <a:pathLst>
              <a:path w="3233655" h="1128840">
                <a:moveTo>
                  <a:pt x="0" y="0"/>
                </a:moveTo>
                <a:lnTo>
                  <a:pt x="3233655" y="0"/>
                </a:lnTo>
                <a:lnTo>
                  <a:pt x="3233655" y="1128840"/>
                </a:lnTo>
                <a:lnTo>
                  <a:pt x="0" y="11288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48155" y="2774132"/>
            <a:ext cx="10175319" cy="5864684"/>
          </a:xfrm>
          <a:custGeom>
            <a:avLst/>
            <a:gdLst/>
            <a:ahLst/>
            <a:cxnLst/>
            <a:rect l="l" t="t" r="r" b="b"/>
            <a:pathLst>
              <a:path w="10175319" h="5864684">
                <a:moveTo>
                  <a:pt x="0" y="0"/>
                </a:moveTo>
                <a:lnTo>
                  <a:pt x="10175319" y="0"/>
                </a:lnTo>
                <a:lnTo>
                  <a:pt x="10175319" y="5864684"/>
                </a:lnTo>
                <a:lnTo>
                  <a:pt x="0" y="5864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52201">
            <a:off x="5320070" y="1307833"/>
            <a:ext cx="7631489" cy="1900935"/>
          </a:xfrm>
          <a:custGeom>
            <a:avLst/>
            <a:gdLst/>
            <a:ahLst/>
            <a:cxnLst/>
            <a:rect l="l" t="t" r="r" b="b"/>
            <a:pathLst>
              <a:path w="7631489" h="1900935">
                <a:moveTo>
                  <a:pt x="0" y="0"/>
                </a:moveTo>
                <a:lnTo>
                  <a:pt x="7631489" y="0"/>
                </a:lnTo>
                <a:lnTo>
                  <a:pt x="7631489" y="1900934"/>
                </a:lnTo>
                <a:lnTo>
                  <a:pt x="0" y="1900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 rot="-252201">
            <a:off x="5747816" y="1507018"/>
            <a:ext cx="6783546" cy="160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00"/>
              </a:lnSpc>
              <a:spcBef>
                <a:spcPct val="0"/>
              </a:spcBef>
            </a:pPr>
            <a:r>
              <a:rPr lang="en-US" sz="6200" b="1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K</a:t>
            </a:r>
            <a:r>
              <a:rPr lang="en-US" sz="6200" b="1" u="none" strike="noStrik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ey Components</a:t>
            </a:r>
          </a:p>
        </p:txBody>
      </p:sp>
      <p:sp>
        <p:nvSpPr>
          <p:cNvPr id="10" name="Freeform 10"/>
          <p:cNvSpPr/>
          <p:nvPr/>
        </p:nvSpPr>
        <p:spPr>
          <a:xfrm rot="8441703">
            <a:off x="2483759" y="2956570"/>
            <a:ext cx="2822726" cy="1067504"/>
          </a:xfrm>
          <a:custGeom>
            <a:avLst/>
            <a:gdLst/>
            <a:ahLst/>
            <a:cxnLst/>
            <a:rect l="l" t="t" r="r" b="b"/>
            <a:pathLst>
              <a:path w="2822726" h="1067504">
                <a:moveTo>
                  <a:pt x="0" y="0"/>
                </a:moveTo>
                <a:lnTo>
                  <a:pt x="2822726" y="0"/>
                </a:lnTo>
                <a:lnTo>
                  <a:pt x="2822726" y="1067504"/>
                </a:lnTo>
                <a:lnTo>
                  <a:pt x="0" y="10675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046058" y="4033627"/>
            <a:ext cx="429220" cy="426098"/>
          </a:xfrm>
          <a:custGeom>
            <a:avLst/>
            <a:gdLst/>
            <a:ahLst/>
            <a:cxnLst/>
            <a:rect l="l" t="t" r="r" b="b"/>
            <a:pathLst>
              <a:path w="429220" h="426098">
                <a:moveTo>
                  <a:pt x="0" y="0"/>
                </a:moveTo>
                <a:lnTo>
                  <a:pt x="429219" y="0"/>
                </a:lnTo>
                <a:lnTo>
                  <a:pt x="429219" y="426098"/>
                </a:lnTo>
                <a:lnTo>
                  <a:pt x="0" y="4260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885365" y="3960926"/>
            <a:ext cx="763148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MSP430F5529</a:t>
            </a:r>
            <a:r>
              <a:rPr lang="en-US" sz="3500" u="none" strike="noStrike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 Microcontroller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85365" y="5026125"/>
            <a:ext cx="763148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IR S</a:t>
            </a:r>
            <a:r>
              <a:rPr lang="en-US" sz="3500" u="none" strike="noStrike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ensors for line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85365" y="6144049"/>
            <a:ext cx="763148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DC Mo</a:t>
            </a:r>
            <a:r>
              <a:rPr lang="en-US" sz="3500" u="none" strike="noStrike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tor and Driver (L298N)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85365" y="7156524"/>
            <a:ext cx="763148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Serv</a:t>
            </a:r>
            <a:r>
              <a:rPr lang="en-US" sz="3500" u="none" strike="noStrike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o motor for steering control</a:t>
            </a:r>
          </a:p>
        </p:txBody>
      </p:sp>
      <p:sp>
        <p:nvSpPr>
          <p:cNvPr id="16" name="Freeform 16"/>
          <p:cNvSpPr/>
          <p:nvPr/>
        </p:nvSpPr>
        <p:spPr>
          <a:xfrm>
            <a:off x="5046058" y="5098826"/>
            <a:ext cx="429220" cy="426098"/>
          </a:xfrm>
          <a:custGeom>
            <a:avLst/>
            <a:gdLst/>
            <a:ahLst/>
            <a:cxnLst/>
            <a:rect l="l" t="t" r="r" b="b"/>
            <a:pathLst>
              <a:path w="429220" h="426098">
                <a:moveTo>
                  <a:pt x="0" y="0"/>
                </a:moveTo>
                <a:lnTo>
                  <a:pt x="429219" y="0"/>
                </a:lnTo>
                <a:lnTo>
                  <a:pt x="429219" y="426098"/>
                </a:lnTo>
                <a:lnTo>
                  <a:pt x="0" y="4260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046058" y="6163099"/>
            <a:ext cx="429220" cy="426098"/>
          </a:xfrm>
          <a:custGeom>
            <a:avLst/>
            <a:gdLst/>
            <a:ahLst/>
            <a:cxnLst/>
            <a:rect l="l" t="t" r="r" b="b"/>
            <a:pathLst>
              <a:path w="429220" h="426098">
                <a:moveTo>
                  <a:pt x="0" y="0"/>
                </a:moveTo>
                <a:lnTo>
                  <a:pt x="429219" y="0"/>
                </a:lnTo>
                <a:lnTo>
                  <a:pt x="429219" y="426098"/>
                </a:lnTo>
                <a:lnTo>
                  <a:pt x="0" y="4260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046058" y="7227372"/>
            <a:ext cx="429220" cy="426098"/>
          </a:xfrm>
          <a:custGeom>
            <a:avLst/>
            <a:gdLst/>
            <a:ahLst/>
            <a:cxnLst/>
            <a:rect l="l" t="t" r="r" b="b"/>
            <a:pathLst>
              <a:path w="429220" h="426098">
                <a:moveTo>
                  <a:pt x="0" y="0"/>
                </a:moveTo>
                <a:lnTo>
                  <a:pt x="429219" y="0"/>
                </a:lnTo>
                <a:lnTo>
                  <a:pt x="429219" y="426098"/>
                </a:lnTo>
                <a:lnTo>
                  <a:pt x="0" y="4260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376040">
            <a:off x="12995958" y="2433939"/>
            <a:ext cx="1464226" cy="929118"/>
          </a:xfrm>
          <a:custGeom>
            <a:avLst/>
            <a:gdLst/>
            <a:ahLst/>
            <a:cxnLst/>
            <a:rect l="l" t="t" r="r" b="b"/>
            <a:pathLst>
              <a:path w="1464226" h="929118">
                <a:moveTo>
                  <a:pt x="0" y="0"/>
                </a:moveTo>
                <a:lnTo>
                  <a:pt x="1464227" y="0"/>
                </a:lnTo>
                <a:lnTo>
                  <a:pt x="1464227" y="929118"/>
                </a:lnTo>
                <a:lnTo>
                  <a:pt x="0" y="929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58202" y="1213921"/>
            <a:ext cx="9371596" cy="2146947"/>
          </a:xfrm>
          <a:custGeom>
            <a:avLst/>
            <a:gdLst/>
            <a:ahLst/>
            <a:cxnLst/>
            <a:rect l="l" t="t" r="r" b="b"/>
            <a:pathLst>
              <a:path w="9371596" h="2146947">
                <a:moveTo>
                  <a:pt x="0" y="0"/>
                </a:moveTo>
                <a:lnTo>
                  <a:pt x="9371596" y="0"/>
                </a:lnTo>
                <a:lnTo>
                  <a:pt x="9371596" y="2146947"/>
                </a:lnTo>
                <a:lnTo>
                  <a:pt x="0" y="2146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18812" y="5388308"/>
            <a:ext cx="5140990" cy="3654776"/>
          </a:xfrm>
          <a:custGeom>
            <a:avLst/>
            <a:gdLst/>
            <a:ahLst/>
            <a:cxnLst/>
            <a:rect l="l" t="t" r="r" b="b"/>
            <a:pathLst>
              <a:path w="5140990" h="3654776">
                <a:moveTo>
                  <a:pt x="0" y="0"/>
                </a:moveTo>
                <a:lnTo>
                  <a:pt x="5140990" y="0"/>
                </a:lnTo>
                <a:lnTo>
                  <a:pt x="5140990" y="3654776"/>
                </a:lnTo>
                <a:lnTo>
                  <a:pt x="0" y="3654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198" y="5341840"/>
            <a:ext cx="5140990" cy="3654776"/>
          </a:xfrm>
          <a:custGeom>
            <a:avLst/>
            <a:gdLst/>
            <a:ahLst/>
            <a:cxnLst/>
            <a:rect l="l" t="t" r="r" b="b"/>
            <a:pathLst>
              <a:path w="5140990" h="3654776">
                <a:moveTo>
                  <a:pt x="0" y="0"/>
                </a:moveTo>
                <a:lnTo>
                  <a:pt x="5140990" y="0"/>
                </a:lnTo>
                <a:lnTo>
                  <a:pt x="5140990" y="3654777"/>
                </a:lnTo>
                <a:lnTo>
                  <a:pt x="0" y="3654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600281" y="5388308"/>
            <a:ext cx="5140990" cy="3654776"/>
          </a:xfrm>
          <a:custGeom>
            <a:avLst/>
            <a:gdLst/>
            <a:ahLst/>
            <a:cxnLst/>
            <a:rect l="l" t="t" r="r" b="b"/>
            <a:pathLst>
              <a:path w="5140990" h="3654776">
                <a:moveTo>
                  <a:pt x="0" y="0"/>
                </a:moveTo>
                <a:lnTo>
                  <a:pt x="5140990" y="0"/>
                </a:lnTo>
                <a:lnTo>
                  <a:pt x="5140990" y="3654776"/>
                </a:lnTo>
                <a:lnTo>
                  <a:pt x="0" y="3654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6949" y="4158544"/>
            <a:ext cx="4523488" cy="1036290"/>
          </a:xfrm>
          <a:custGeom>
            <a:avLst/>
            <a:gdLst/>
            <a:ahLst/>
            <a:cxnLst/>
            <a:rect l="l" t="t" r="r" b="b"/>
            <a:pathLst>
              <a:path w="4523488" h="1036290">
                <a:moveTo>
                  <a:pt x="0" y="0"/>
                </a:moveTo>
                <a:lnTo>
                  <a:pt x="4523488" y="0"/>
                </a:lnTo>
                <a:lnTo>
                  <a:pt x="4523488" y="1036290"/>
                </a:lnTo>
                <a:lnTo>
                  <a:pt x="0" y="103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91686" y="4471557"/>
            <a:ext cx="3614014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5"/>
              </a:lnSpc>
              <a:spcBef>
                <a:spcPct val="0"/>
              </a:spcBef>
            </a:pPr>
            <a:r>
              <a:rPr lang="en-US" sz="3373" b="1">
                <a:solidFill>
                  <a:srgbClr val="2B3D72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IR SENSORS</a:t>
            </a:r>
          </a:p>
        </p:txBody>
      </p:sp>
      <p:sp>
        <p:nvSpPr>
          <p:cNvPr id="9" name="Freeform 9"/>
          <p:cNvSpPr/>
          <p:nvPr/>
        </p:nvSpPr>
        <p:spPr>
          <a:xfrm rot="3135362">
            <a:off x="13513856" y="960867"/>
            <a:ext cx="1085040" cy="760884"/>
          </a:xfrm>
          <a:custGeom>
            <a:avLst/>
            <a:gdLst/>
            <a:ahLst/>
            <a:cxnLst/>
            <a:rect l="l" t="t" r="r" b="b"/>
            <a:pathLst>
              <a:path w="1085040" h="760884">
                <a:moveTo>
                  <a:pt x="0" y="0"/>
                </a:moveTo>
                <a:lnTo>
                  <a:pt x="1085040" y="0"/>
                </a:lnTo>
                <a:lnTo>
                  <a:pt x="1085040" y="760885"/>
                </a:lnTo>
                <a:lnTo>
                  <a:pt x="0" y="760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306921">
            <a:off x="3729844" y="2572595"/>
            <a:ext cx="1723525" cy="651806"/>
          </a:xfrm>
          <a:custGeom>
            <a:avLst/>
            <a:gdLst/>
            <a:ahLst/>
            <a:cxnLst/>
            <a:rect l="l" t="t" r="r" b="b"/>
            <a:pathLst>
              <a:path w="1723525" h="651806">
                <a:moveTo>
                  <a:pt x="0" y="0"/>
                </a:moveTo>
                <a:lnTo>
                  <a:pt x="1723524" y="0"/>
                </a:lnTo>
                <a:lnTo>
                  <a:pt x="1723524" y="651806"/>
                </a:lnTo>
                <a:lnTo>
                  <a:pt x="0" y="651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09065" y="1998416"/>
            <a:ext cx="9269869" cy="733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18"/>
              </a:lnSpc>
            </a:pPr>
            <a:r>
              <a:rPr lang="en-US" sz="5703" b="1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Hardware Connections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5870" y="5725033"/>
            <a:ext cx="4865646" cy="288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029" lvl="1" indent="-335015" algn="l">
              <a:lnSpc>
                <a:spcPts val="4624"/>
              </a:lnSpc>
              <a:buFont typeface="Arial"/>
              <a:buChar char="•"/>
            </a:pPr>
            <a:r>
              <a:rPr lang="en-US" sz="3103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Left Sensor:</a:t>
            </a:r>
            <a:r>
              <a:rPr lang="en-US" sz="3103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 Connected to P1.2</a:t>
            </a:r>
          </a:p>
          <a:p>
            <a:pPr marL="670029" lvl="1" indent="-335015" algn="l">
              <a:lnSpc>
                <a:spcPts val="4624"/>
              </a:lnSpc>
              <a:buFont typeface="Arial"/>
              <a:buChar char="•"/>
            </a:pPr>
            <a:r>
              <a:rPr lang="en-US" sz="3103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Right Sensor:</a:t>
            </a:r>
            <a:r>
              <a:rPr lang="en-US" sz="3103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 Connected to P1.4</a:t>
            </a:r>
          </a:p>
          <a:p>
            <a:pPr algn="ctr">
              <a:lnSpc>
                <a:spcPts val="4624"/>
              </a:lnSpc>
            </a:pPr>
            <a:endParaRPr lang="en-US" sz="3103">
              <a:solidFill>
                <a:srgbClr val="000000"/>
              </a:solidFill>
              <a:latin typeface="Cocomat Pro"/>
              <a:ea typeface="Cocomat Pro"/>
              <a:cs typeface="Cocomat Pro"/>
              <a:sym typeface="Cocomat Pr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6882256" y="4158544"/>
            <a:ext cx="4523488" cy="1036290"/>
          </a:xfrm>
          <a:custGeom>
            <a:avLst/>
            <a:gdLst/>
            <a:ahLst/>
            <a:cxnLst/>
            <a:rect l="l" t="t" r="r" b="b"/>
            <a:pathLst>
              <a:path w="4523488" h="1036290">
                <a:moveTo>
                  <a:pt x="0" y="0"/>
                </a:moveTo>
                <a:lnTo>
                  <a:pt x="4523488" y="0"/>
                </a:lnTo>
                <a:lnTo>
                  <a:pt x="4523488" y="1036290"/>
                </a:lnTo>
                <a:lnTo>
                  <a:pt x="0" y="103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336993" y="4471557"/>
            <a:ext cx="3614014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5"/>
              </a:lnSpc>
              <a:spcBef>
                <a:spcPct val="0"/>
              </a:spcBef>
            </a:pPr>
            <a:r>
              <a:rPr lang="en-US" sz="3373" b="1">
                <a:solidFill>
                  <a:srgbClr val="2B3D72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MOTOR DRIVER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324951" y="4158544"/>
            <a:ext cx="4523488" cy="1036290"/>
          </a:xfrm>
          <a:custGeom>
            <a:avLst/>
            <a:gdLst/>
            <a:ahLst/>
            <a:cxnLst/>
            <a:rect l="l" t="t" r="r" b="b"/>
            <a:pathLst>
              <a:path w="4523488" h="1036290">
                <a:moveTo>
                  <a:pt x="0" y="0"/>
                </a:moveTo>
                <a:lnTo>
                  <a:pt x="4523488" y="0"/>
                </a:lnTo>
                <a:lnTo>
                  <a:pt x="4523488" y="1036290"/>
                </a:lnTo>
                <a:lnTo>
                  <a:pt x="0" y="103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79688" y="4471557"/>
            <a:ext cx="3614014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5"/>
              </a:lnSpc>
              <a:spcBef>
                <a:spcPct val="0"/>
              </a:spcBef>
            </a:pPr>
            <a:r>
              <a:rPr lang="en-US" sz="3373" b="1">
                <a:solidFill>
                  <a:srgbClr val="2B3D72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SERVO MOTOR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18527" y="5496131"/>
            <a:ext cx="4850945" cy="32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4312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Control Signals: </a:t>
            </a:r>
            <a:r>
              <a:rPr lang="en-US" sz="28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Connected to P2.2–P2.5 for IN1–IN4</a:t>
            </a:r>
          </a:p>
          <a:p>
            <a:pPr marL="604524" lvl="1" indent="-302262" algn="l">
              <a:lnSpc>
                <a:spcPts val="4312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Enable Signal:</a:t>
            </a:r>
            <a:r>
              <a:rPr lang="en-US" sz="28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 Connected to P1.6 (driven HIGH)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39247" y="5490084"/>
            <a:ext cx="4094897" cy="312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4150"/>
              </a:lnSpc>
              <a:buFont typeface="Arial"/>
              <a:buChar char="•"/>
            </a:pPr>
            <a:r>
              <a:rPr lang="en-US" sz="2500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PWM Signal:</a:t>
            </a:r>
            <a:r>
              <a:rPr lang="en-US" sz="25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 From MSP430 on P2.0 (using Timer_A1)</a:t>
            </a:r>
          </a:p>
          <a:p>
            <a:pPr marL="539751" lvl="1" indent="-269876" algn="l">
              <a:lnSpc>
                <a:spcPts val="4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Powered by 5 V with a common ground across all components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0547" y="2332880"/>
            <a:ext cx="17239061" cy="7397124"/>
          </a:xfrm>
          <a:custGeom>
            <a:avLst/>
            <a:gdLst/>
            <a:ahLst/>
            <a:cxnLst/>
            <a:rect l="l" t="t" r="r" b="b"/>
            <a:pathLst>
              <a:path w="17239061" h="7397124">
                <a:moveTo>
                  <a:pt x="0" y="0"/>
                </a:moveTo>
                <a:lnTo>
                  <a:pt x="17239061" y="0"/>
                </a:lnTo>
                <a:lnTo>
                  <a:pt x="17239061" y="7397124"/>
                </a:lnTo>
                <a:lnTo>
                  <a:pt x="0" y="739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25962" y="805790"/>
            <a:ext cx="8836076" cy="2200986"/>
          </a:xfrm>
          <a:custGeom>
            <a:avLst/>
            <a:gdLst/>
            <a:ahLst/>
            <a:cxnLst/>
            <a:rect l="l" t="t" r="r" b="b"/>
            <a:pathLst>
              <a:path w="8836076" h="2200986">
                <a:moveTo>
                  <a:pt x="0" y="0"/>
                </a:moveTo>
                <a:lnTo>
                  <a:pt x="8836076" y="0"/>
                </a:lnTo>
                <a:lnTo>
                  <a:pt x="8836076" y="2200986"/>
                </a:lnTo>
                <a:lnTo>
                  <a:pt x="0" y="220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235311"/>
            <a:ext cx="7552338" cy="6022989"/>
          </a:xfrm>
          <a:custGeom>
            <a:avLst/>
            <a:gdLst/>
            <a:ahLst/>
            <a:cxnLst/>
            <a:rect l="l" t="t" r="r" b="b"/>
            <a:pathLst>
              <a:path w="7552338" h="6022989">
                <a:moveTo>
                  <a:pt x="0" y="0"/>
                </a:moveTo>
                <a:lnTo>
                  <a:pt x="7552338" y="0"/>
                </a:lnTo>
                <a:lnTo>
                  <a:pt x="7552338" y="6022989"/>
                </a:lnTo>
                <a:lnTo>
                  <a:pt x="0" y="60229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127602" y="1376803"/>
            <a:ext cx="8032796" cy="118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63"/>
              </a:lnSpc>
            </a:pPr>
            <a:r>
              <a:rPr lang="en-US" sz="4803" b="1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Circuit Diagram &amp; Pin Mapping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341681"/>
            <a:ext cx="8305800" cy="5483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300" b="1" dirty="0">
                <a:solidFill>
                  <a:srgbClr val="F5DA75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MSP430 Pin Assignments: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300" dirty="0">
                <a:solidFill>
                  <a:srgbClr val="F5DA75"/>
                </a:solidFill>
                <a:latin typeface="Cocomat Pro"/>
                <a:ea typeface="Cocomat Pro"/>
                <a:cs typeface="Cocomat Pro"/>
                <a:sym typeface="Cocomat Pro"/>
              </a:rPr>
              <a:t>P1.2: Left IR sensor input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300" dirty="0">
                <a:solidFill>
                  <a:srgbClr val="F5DA75"/>
                </a:solidFill>
                <a:latin typeface="Cocomat Pro"/>
                <a:ea typeface="Cocomat Pro"/>
                <a:cs typeface="Cocomat Pro"/>
                <a:sym typeface="Cocomat Pro"/>
              </a:rPr>
              <a:t>P1.4: Right IR sensor input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300" dirty="0">
                <a:solidFill>
                  <a:srgbClr val="F5DA75"/>
                </a:solidFill>
                <a:latin typeface="Cocomat Pro"/>
                <a:ea typeface="Cocomat Pro"/>
                <a:cs typeface="Cocomat Pro"/>
                <a:sym typeface="Cocomat Pro"/>
              </a:rPr>
              <a:t>P1.6: Motor driver enable (ENA/ENB)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300" dirty="0">
                <a:solidFill>
                  <a:srgbClr val="F5DA75"/>
                </a:solidFill>
                <a:latin typeface="Cocomat Pro"/>
                <a:ea typeface="Cocomat Pro"/>
                <a:cs typeface="Cocomat Pro"/>
                <a:sym typeface="Cocomat Pro"/>
              </a:rPr>
              <a:t>P2.2 – P2.5: Motor driver control (IN1–IN4)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300" dirty="0">
                <a:solidFill>
                  <a:srgbClr val="F5DA75"/>
                </a:solidFill>
                <a:latin typeface="Cocomat Pro"/>
                <a:ea typeface="Cocomat Pro"/>
                <a:cs typeface="Cocomat Pro"/>
                <a:sym typeface="Cocomat Pro"/>
              </a:rPr>
              <a:t>P2.0: Servo PWM output (Timer_A1.1)</a:t>
            </a:r>
          </a:p>
          <a:p>
            <a:pPr algn="l">
              <a:lnSpc>
                <a:spcPts val="4760"/>
              </a:lnSpc>
            </a:pPr>
            <a:r>
              <a:rPr lang="en-US" sz="3300" b="1" dirty="0">
                <a:solidFill>
                  <a:srgbClr val="F5DA75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Signal Flow</a:t>
            </a:r>
            <a:r>
              <a:rPr lang="en-US" sz="3300" dirty="0">
                <a:solidFill>
                  <a:srgbClr val="F5DA75"/>
                </a:solidFill>
                <a:latin typeface="Cocomat Pro"/>
                <a:ea typeface="Cocomat Pro"/>
                <a:cs typeface="Cocomat Pro"/>
                <a:sym typeface="Cocomat Pro"/>
              </a:rPr>
              <a:t>: Sensor → MSP430 → Motor Driver &amp; Servo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B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0237" y="1366958"/>
            <a:ext cx="2301708" cy="2382104"/>
          </a:xfrm>
          <a:custGeom>
            <a:avLst/>
            <a:gdLst/>
            <a:ahLst/>
            <a:cxnLst/>
            <a:rect l="l" t="t" r="r" b="b"/>
            <a:pathLst>
              <a:path w="2301708" h="2382104">
                <a:moveTo>
                  <a:pt x="0" y="0"/>
                </a:moveTo>
                <a:lnTo>
                  <a:pt x="2301709" y="0"/>
                </a:lnTo>
                <a:lnTo>
                  <a:pt x="2301709" y="2382105"/>
                </a:lnTo>
                <a:lnTo>
                  <a:pt x="0" y="238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34804">
            <a:off x="597297" y="7456560"/>
            <a:ext cx="2827707" cy="2601490"/>
          </a:xfrm>
          <a:custGeom>
            <a:avLst/>
            <a:gdLst/>
            <a:ahLst/>
            <a:cxnLst/>
            <a:rect l="l" t="t" r="r" b="b"/>
            <a:pathLst>
              <a:path w="2827707" h="2601490">
                <a:moveTo>
                  <a:pt x="0" y="0"/>
                </a:moveTo>
                <a:lnTo>
                  <a:pt x="2827707" y="0"/>
                </a:lnTo>
                <a:lnTo>
                  <a:pt x="2827707" y="2601490"/>
                </a:lnTo>
                <a:lnTo>
                  <a:pt x="0" y="260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269540">
            <a:off x="1356934" y="918377"/>
            <a:ext cx="1803569" cy="3129221"/>
          </a:xfrm>
          <a:custGeom>
            <a:avLst/>
            <a:gdLst/>
            <a:ahLst/>
            <a:cxnLst/>
            <a:rect l="l" t="t" r="r" b="b"/>
            <a:pathLst>
              <a:path w="1803569" h="3129221">
                <a:moveTo>
                  <a:pt x="0" y="0"/>
                </a:moveTo>
                <a:lnTo>
                  <a:pt x="1803569" y="0"/>
                </a:lnTo>
                <a:lnTo>
                  <a:pt x="1803569" y="3129220"/>
                </a:lnTo>
                <a:lnTo>
                  <a:pt x="0" y="3129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2681395"/>
            <a:ext cx="16025391" cy="6876349"/>
          </a:xfrm>
          <a:custGeom>
            <a:avLst/>
            <a:gdLst/>
            <a:ahLst/>
            <a:cxnLst/>
            <a:rect l="l" t="t" r="r" b="b"/>
            <a:pathLst>
              <a:path w="16025391" h="6876349">
                <a:moveTo>
                  <a:pt x="0" y="0"/>
                </a:moveTo>
                <a:lnTo>
                  <a:pt x="16025391" y="0"/>
                </a:lnTo>
                <a:lnTo>
                  <a:pt x="16025391" y="6876349"/>
                </a:lnTo>
                <a:lnTo>
                  <a:pt x="0" y="6876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213119" y="4410800"/>
            <a:ext cx="588912" cy="584629"/>
          </a:xfrm>
          <a:custGeom>
            <a:avLst/>
            <a:gdLst/>
            <a:ahLst/>
            <a:cxnLst/>
            <a:rect l="l" t="t" r="r" b="b"/>
            <a:pathLst>
              <a:path w="588912" h="584629">
                <a:moveTo>
                  <a:pt x="0" y="0"/>
                </a:moveTo>
                <a:lnTo>
                  <a:pt x="588911" y="0"/>
                </a:lnTo>
                <a:lnTo>
                  <a:pt x="588911" y="584629"/>
                </a:lnTo>
                <a:lnTo>
                  <a:pt x="0" y="584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159214" y="4363175"/>
            <a:ext cx="4984786" cy="18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Servo PWM</a:t>
            </a:r>
            <a:r>
              <a:rPr lang="en-US" sz="27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: 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10 ms period with pulse widths from 0.3 ms to 2.5 ms.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000000"/>
              </a:solidFill>
              <a:latin typeface="Cocomat Pro"/>
              <a:ea typeface="Cocomat Pro"/>
              <a:cs typeface="Cocomat Pro"/>
              <a:sym typeface="Cocomat Pro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213119" y="6481090"/>
            <a:ext cx="588912" cy="584629"/>
          </a:xfrm>
          <a:custGeom>
            <a:avLst/>
            <a:gdLst/>
            <a:ahLst/>
            <a:cxnLst/>
            <a:rect l="l" t="t" r="r" b="b"/>
            <a:pathLst>
              <a:path w="588912" h="584629">
                <a:moveTo>
                  <a:pt x="0" y="0"/>
                </a:moveTo>
                <a:lnTo>
                  <a:pt x="588911" y="0"/>
                </a:lnTo>
                <a:lnTo>
                  <a:pt x="588911" y="584629"/>
                </a:lnTo>
                <a:lnTo>
                  <a:pt x="0" y="584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719684" y="4410800"/>
            <a:ext cx="588912" cy="584629"/>
          </a:xfrm>
          <a:custGeom>
            <a:avLst/>
            <a:gdLst/>
            <a:ahLst/>
            <a:cxnLst/>
            <a:rect l="l" t="t" r="r" b="b"/>
            <a:pathLst>
              <a:path w="588912" h="584629">
                <a:moveTo>
                  <a:pt x="0" y="0"/>
                </a:moveTo>
                <a:lnTo>
                  <a:pt x="588911" y="0"/>
                </a:lnTo>
                <a:lnTo>
                  <a:pt x="588911" y="584629"/>
                </a:lnTo>
                <a:lnTo>
                  <a:pt x="0" y="5846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19684" y="6481090"/>
            <a:ext cx="588912" cy="584629"/>
          </a:xfrm>
          <a:custGeom>
            <a:avLst/>
            <a:gdLst/>
            <a:ahLst/>
            <a:cxnLst/>
            <a:rect l="l" t="t" r="r" b="b"/>
            <a:pathLst>
              <a:path w="588912" h="584629">
                <a:moveTo>
                  <a:pt x="0" y="0"/>
                </a:moveTo>
                <a:lnTo>
                  <a:pt x="588911" y="0"/>
                </a:lnTo>
                <a:lnTo>
                  <a:pt x="588911" y="584629"/>
                </a:lnTo>
                <a:lnTo>
                  <a:pt x="0" y="5846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111493">
            <a:off x="15125897" y="1836292"/>
            <a:ext cx="1531845" cy="972025"/>
          </a:xfrm>
          <a:custGeom>
            <a:avLst/>
            <a:gdLst/>
            <a:ahLst/>
            <a:cxnLst/>
            <a:rect l="l" t="t" r="r" b="b"/>
            <a:pathLst>
              <a:path w="1531845" h="972025">
                <a:moveTo>
                  <a:pt x="0" y="0"/>
                </a:moveTo>
                <a:lnTo>
                  <a:pt x="1531845" y="0"/>
                </a:lnTo>
                <a:lnTo>
                  <a:pt x="1531845" y="972025"/>
                </a:lnTo>
                <a:lnTo>
                  <a:pt x="0" y="9720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717763" y="759470"/>
            <a:ext cx="12852474" cy="2453654"/>
          </a:xfrm>
          <a:custGeom>
            <a:avLst/>
            <a:gdLst/>
            <a:ahLst/>
            <a:cxnLst/>
            <a:rect l="l" t="t" r="r" b="b"/>
            <a:pathLst>
              <a:path w="12852474" h="2453654">
                <a:moveTo>
                  <a:pt x="0" y="0"/>
                </a:moveTo>
                <a:lnTo>
                  <a:pt x="12852474" y="0"/>
                </a:lnTo>
                <a:lnTo>
                  <a:pt x="12852474" y="2453654"/>
                </a:lnTo>
                <a:lnTo>
                  <a:pt x="0" y="24536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521042" y="1633830"/>
            <a:ext cx="11245915" cy="80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003"/>
              </a:lnSpc>
              <a:spcBef>
                <a:spcPct val="0"/>
              </a:spcBef>
            </a:pPr>
            <a:r>
              <a:rPr lang="en-US" sz="6003" b="1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Code Overview</a:t>
            </a:r>
          </a:p>
        </p:txBody>
      </p:sp>
      <p:sp>
        <p:nvSpPr>
          <p:cNvPr id="14" name="Freeform 14"/>
          <p:cNvSpPr/>
          <p:nvPr/>
        </p:nvSpPr>
        <p:spPr>
          <a:xfrm rot="-7102077">
            <a:off x="15041389" y="1754699"/>
            <a:ext cx="1202338" cy="1456576"/>
          </a:xfrm>
          <a:custGeom>
            <a:avLst/>
            <a:gdLst/>
            <a:ahLst/>
            <a:cxnLst/>
            <a:rect l="l" t="t" r="r" b="b"/>
            <a:pathLst>
              <a:path w="1202338" h="1456576">
                <a:moveTo>
                  <a:pt x="0" y="0"/>
                </a:moveTo>
                <a:lnTo>
                  <a:pt x="1202337" y="0"/>
                </a:lnTo>
                <a:lnTo>
                  <a:pt x="1202337" y="1456576"/>
                </a:lnTo>
                <a:lnTo>
                  <a:pt x="0" y="145657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1462705">
            <a:off x="14648797" y="977648"/>
            <a:ext cx="1923208" cy="727322"/>
          </a:xfrm>
          <a:custGeom>
            <a:avLst/>
            <a:gdLst/>
            <a:ahLst/>
            <a:cxnLst/>
            <a:rect l="l" t="t" r="r" b="b"/>
            <a:pathLst>
              <a:path w="1923208" h="727322">
                <a:moveTo>
                  <a:pt x="0" y="0"/>
                </a:moveTo>
                <a:lnTo>
                  <a:pt x="1923208" y="0"/>
                </a:lnTo>
                <a:lnTo>
                  <a:pt x="1923208" y="727323"/>
                </a:lnTo>
                <a:lnTo>
                  <a:pt x="0" y="72732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159214" y="6376315"/>
            <a:ext cx="4984786" cy="251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0"/>
              </a:lnSpc>
            </a:pPr>
            <a:r>
              <a:rPr lang="en-US" sz="2600" dirty="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Reads IR sensor inputs from P1.2 (left) and P1.4 (right).</a:t>
            </a:r>
          </a:p>
          <a:p>
            <a:pPr algn="l">
              <a:lnSpc>
                <a:spcPts val="4030"/>
              </a:lnSpc>
            </a:pPr>
            <a:r>
              <a:rPr lang="en-US" sz="2600" dirty="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Simple “bang-bang” control adjusts steering and wheels based on sensor state.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61020" y="4175579"/>
            <a:ext cx="4529988" cy="224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2553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Motor driver inputs on P2.2–P2.5 control two DC motors.</a:t>
            </a:r>
          </a:p>
          <a:p>
            <a:pPr algn="l">
              <a:lnSpc>
                <a:spcPts val="3575"/>
              </a:lnSpc>
            </a:pPr>
            <a:r>
              <a:rPr lang="en-US" sz="2553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Enable pin on P1.6 is set HIGH to power the motors.</a:t>
            </a:r>
          </a:p>
          <a:p>
            <a:pPr algn="l">
              <a:lnSpc>
                <a:spcPts val="3575"/>
              </a:lnSpc>
            </a:pPr>
            <a:endParaRPr lang="en-US" sz="2553">
              <a:solidFill>
                <a:srgbClr val="000000"/>
              </a:solidFill>
              <a:latin typeface="Cocomat Pro"/>
              <a:ea typeface="Cocomat Pro"/>
              <a:cs typeface="Cocomat Pro"/>
              <a:sym typeface="Cocomat Pr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61020" y="6368140"/>
            <a:ext cx="4984786" cy="318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setupServoPWM() </a:t>
            </a: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configures the PWM for the servo.</a:t>
            </a: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setServo()</a:t>
            </a: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clamps the PWM value within 0.3–2.5 ms.</a:t>
            </a: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straight(), turnright(), turnleft(), and stop()</a:t>
            </a: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drive the motors and adjust the servo.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43754">
            <a:off x="9979053" y="-37300"/>
            <a:ext cx="1803569" cy="3129221"/>
          </a:xfrm>
          <a:custGeom>
            <a:avLst/>
            <a:gdLst/>
            <a:ahLst/>
            <a:cxnLst/>
            <a:rect l="l" t="t" r="r" b="b"/>
            <a:pathLst>
              <a:path w="1803569" h="3129221">
                <a:moveTo>
                  <a:pt x="0" y="0"/>
                </a:moveTo>
                <a:lnTo>
                  <a:pt x="1803569" y="0"/>
                </a:lnTo>
                <a:lnTo>
                  <a:pt x="1803569" y="3129221"/>
                </a:lnTo>
                <a:lnTo>
                  <a:pt x="0" y="3129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4680" y="1336441"/>
            <a:ext cx="11143279" cy="7921859"/>
          </a:xfrm>
          <a:custGeom>
            <a:avLst/>
            <a:gdLst/>
            <a:ahLst/>
            <a:cxnLst/>
            <a:rect l="l" t="t" r="r" b="b"/>
            <a:pathLst>
              <a:path w="11143279" h="7921859">
                <a:moveTo>
                  <a:pt x="0" y="0"/>
                </a:moveTo>
                <a:lnTo>
                  <a:pt x="11143279" y="0"/>
                </a:lnTo>
                <a:lnTo>
                  <a:pt x="11143279" y="7921859"/>
                </a:lnTo>
                <a:lnTo>
                  <a:pt x="0" y="7921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561742">
            <a:off x="8079623" y="1724372"/>
            <a:ext cx="3359638" cy="3219144"/>
          </a:xfrm>
          <a:custGeom>
            <a:avLst/>
            <a:gdLst/>
            <a:ahLst/>
            <a:cxnLst/>
            <a:rect l="l" t="t" r="r" b="b"/>
            <a:pathLst>
              <a:path w="3359638" h="3219144">
                <a:moveTo>
                  <a:pt x="0" y="0"/>
                </a:moveTo>
                <a:lnTo>
                  <a:pt x="3359638" y="0"/>
                </a:lnTo>
                <a:lnTo>
                  <a:pt x="3359638" y="3219144"/>
                </a:lnTo>
                <a:lnTo>
                  <a:pt x="0" y="3219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3783989">
            <a:off x="14310206" y="6601637"/>
            <a:ext cx="1803569" cy="3129221"/>
          </a:xfrm>
          <a:custGeom>
            <a:avLst/>
            <a:gdLst/>
            <a:ahLst/>
            <a:cxnLst/>
            <a:rect l="l" t="t" r="r" b="b"/>
            <a:pathLst>
              <a:path w="1803569" h="3129221">
                <a:moveTo>
                  <a:pt x="0" y="0"/>
                </a:moveTo>
                <a:lnTo>
                  <a:pt x="1803569" y="0"/>
                </a:lnTo>
                <a:lnTo>
                  <a:pt x="1803569" y="3129221"/>
                </a:lnTo>
                <a:lnTo>
                  <a:pt x="0" y="3129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99465" y="1336441"/>
            <a:ext cx="8028679" cy="7921859"/>
          </a:xfrm>
          <a:custGeom>
            <a:avLst/>
            <a:gdLst/>
            <a:ahLst/>
            <a:cxnLst/>
            <a:rect l="l" t="t" r="r" b="b"/>
            <a:pathLst>
              <a:path w="7669898" h="7614117">
                <a:moveTo>
                  <a:pt x="0" y="0"/>
                </a:moveTo>
                <a:lnTo>
                  <a:pt x="7669898" y="0"/>
                </a:lnTo>
                <a:lnTo>
                  <a:pt x="7669898" y="7614117"/>
                </a:lnTo>
                <a:lnTo>
                  <a:pt x="0" y="7614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305718" y="2025688"/>
            <a:ext cx="9505281" cy="794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5903"/>
              </a:lnSpc>
              <a:spcBef>
                <a:spcPct val="0"/>
              </a:spcBef>
            </a:pPr>
            <a:r>
              <a:rPr lang="en-US" sz="5903" b="1" dirty="0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Challenges &amp;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0226" y="2782241"/>
            <a:ext cx="8635778" cy="574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Broken I/O Pin:</a:t>
            </a:r>
          </a:p>
          <a:p>
            <a:pPr marL="604524" lvl="1" indent="-302262" algn="l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P1.3 was non-functional.</a:t>
            </a:r>
          </a:p>
          <a:p>
            <a:pPr marL="604524" lvl="1" indent="-302262" algn="l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Solution: Reassigned sensor inputs to P1.2 (left) and P1.4 (right).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Servo PWM Calibration</a:t>
            </a:r>
          </a:p>
          <a:p>
            <a:pPr marL="604524" lvl="1" indent="-302262" algn="l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The servo responds inversely: a 0.3 </a:t>
            </a:r>
            <a:r>
              <a:rPr lang="en-US" sz="2800" dirty="0" err="1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ms</a:t>
            </a:r>
            <a:r>
              <a:rPr lang="en-US" sz="2800" dirty="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 pulse yields 180°, and a 2.5 </a:t>
            </a:r>
            <a:r>
              <a:rPr lang="en-US" sz="2800" dirty="0" err="1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ms</a:t>
            </a:r>
            <a:r>
              <a:rPr lang="en-US" sz="2800" dirty="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 pulse yields 0°.</a:t>
            </a:r>
          </a:p>
          <a:p>
            <a:pPr marL="604524" lvl="1" indent="-302262" algn="l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Solution: Calibrated the PWM with an oscilloscope and adjusted the code accordingly.</a:t>
            </a:r>
          </a:p>
        </p:txBody>
      </p:sp>
      <p:sp>
        <p:nvSpPr>
          <p:cNvPr id="9" name="Freeform 9"/>
          <p:cNvSpPr/>
          <p:nvPr/>
        </p:nvSpPr>
        <p:spPr>
          <a:xfrm>
            <a:off x="13625182" y="749154"/>
            <a:ext cx="2324468" cy="2324468"/>
          </a:xfrm>
          <a:custGeom>
            <a:avLst/>
            <a:gdLst/>
            <a:ahLst/>
            <a:cxnLst/>
            <a:rect l="l" t="t" r="r" b="b"/>
            <a:pathLst>
              <a:path w="2324468" h="2324468">
                <a:moveTo>
                  <a:pt x="0" y="0"/>
                </a:moveTo>
                <a:lnTo>
                  <a:pt x="2324468" y="0"/>
                </a:lnTo>
                <a:lnTo>
                  <a:pt x="2324468" y="2324468"/>
                </a:lnTo>
                <a:lnTo>
                  <a:pt x="0" y="2324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433608" y="2964582"/>
            <a:ext cx="5820657" cy="4124051"/>
            <a:chOff x="0" y="0"/>
            <a:chExt cx="7760876" cy="5498734"/>
          </a:xfrm>
        </p:grpSpPr>
        <p:sp>
          <p:nvSpPr>
            <p:cNvPr id="11" name="Freeform 11"/>
            <p:cNvSpPr/>
            <p:nvPr/>
          </p:nvSpPr>
          <p:spPr>
            <a:xfrm>
              <a:off x="488803" y="0"/>
              <a:ext cx="6820135" cy="5498734"/>
            </a:xfrm>
            <a:custGeom>
              <a:avLst/>
              <a:gdLst/>
              <a:ahLst/>
              <a:cxnLst/>
              <a:rect l="l" t="t" r="r" b="b"/>
              <a:pathLst>
                <a:path w="6820135" h="5498734">
                  <a:moveTo>
                    <a:pt x="0" y="0"/>
                  </a:moveTo>
                  <a:lnTo>
                    <a:pt x="6820135" y="0"/>
                  </a:lnTo>
                  <a:lnTo>
                    <a:pt x="6820135" y="5498734"/>
                  </a:lnTo>
                  <a:lnTo>
                    <a:pt x="0" y="5498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1499774" y="1483624"/>
              <a:ext cx="1765844" cy="2893368"/>
              <a:chOff x="0" y="0"/>
              <a:chExt cx="480651" cy="78755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0651" cy="787555"/>
              </a:xfrm>
              <a:custGeom>
                <a:avLst/>
                <a:gdLst/>
                <a:ahLst/>
                <a:cxnLst/>
                <a:rect l="l" t="t" r="r" b="b"/>
                <a:pathLst>
                  <a:path w="480651" h="787555">
                    <a:moveTo>
                      <a:pt x="0" y="0"/>
                    </a:moveTo>
                    <a:lnTo>
                      <a:pt x="480651" y="0"/>
                    </a:lnTo>
                    <a:lnTo>
                      <a:pt x="480651" y="787555"/>
                    </a:lnTo>
                    <a:lnTo>
                      <a:pt x="0" y="78755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0651" cy="825655"/>
              </a:xfrm>
              <a:prstGeom prst="rect">
                <a:avLst/>
              </a:prstGeom>
            </p:spPr>
            <p:txBody>
              <a:bodyPr lIns="32125" tIns="32125" rIns="32125" bIns="32125" rtlCol="0" anchor="ctr"/>
              <a:lstStyle/>
              <a:p>
                <a:pPr marL="0" lvl="0" indent="0" algn="ctr">
                  <a:lnSpc>
                    <a:spcPts val="519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1270823" flipH="1">
              <a:off x="987535" y="1391594"/>
              <a:ext cx="2312456" cy="1119058"/>
            </a:xfrm>
            <a:custGeom>
              <a:avLst/>
              <a:gdLst/>
              <a:ahLst/>
              <a:cxnLst/>
              <a:rect l="l" t="t" r="r" b="b"/>
              <a:pathLst>
                <a:path w="2312456" h="1119058">
                  <a:moveTo>
                    <a:pt x="2312456" y="0"/>
                  </a:moveTo>
                  <a:lnTo>
                    <a:pt x="0" y="0"/>
                  </a:lnTo>
                  <a:lnTo>
                    <a:pt x="0" y="1119058"/>
                  </a:lnTo>
                  <a:lnTo>
                    <a:pt x="2312456" y="1119058"/>
                  </a:lnTo>
                  <a:lnTo>
                    <a:pt x="2312456" y="0"/>
                  </a:lnTo>
                  <a:close/>
                </a:path>
              </a:pathLst>
            </a:custGeom>
            <a:blipFill>
              <a:blip r:embed="rId12"/>
              <a:stretch>
                <a:fillRect l="-194930" t="-182753" b="-208618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3265618" y="2077906"/>
              <a:ext cx="103130" cy="205318"/>
              <a:chOff x="0" y="0"/>
              <a:chExt cx="28071" cy="558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8071" cy="55886"/>
              </a:xfrm>
              <a:custGeom>
                <a:avLst/>
                <a:gdLst/>
                <a:ahLst/>
                <a:cxnLst/>
                <a:rect l="l" t="t" r="r" b="b"/>
                <a:pathLst>
                  <a:path w="28071" h="55886">
                    <a:moveTo>
                      <a:pt x="0" y="0"/>
                    </a:moveTo>
                    <a:lnTo>
                      <a:pt x="28071" y="0"/>
                    </a:lnTo>
                    <a:lnTo>
                      <a:pt x="28071" y="55886"/>
                    </a:lnTo>
                    <a:lnTo>
                      <a:pt x="0" y="55886"/>
                    </a:lnTo>
                    <a:close/>
                  </a:path>
                </a:pathLst>
              </a:custGeom>
              <a:solidFill>
                <a:srgbClr val="F9525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8071" cy="93986"/>
              </a:xfrm>
              <a:prstGeom prst="rect">
                <a:avLst/>
              </a:prstGeom>
            </p:spPr>
            <p:txBody>
              <a:bodyPr lIns="32125" tIns="32125" rIns="32125" bIns="32125" rtlCol="0" anchor="ctr"/>
              <a:lstStyle/>
              <a:p>
                <a:pPr marL="0" lvl="0" indent="0" algn="ctr">
                  <a:lnSpc>
                    <a:spcPts val="519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 flipH="1">
              <a:off x="6119689" y="1889055"/>
              <a:ext cx="1641187" cy="906087"/>
            </a:xfrm>
            <a:custGeom>
              <a:avLst/>
              <a:gdLst/>
              <a:ahLst/>
              <a:cxnLst/>
              <a:rect l="l" t="t" r="r" b="b"/>
              <a:pathLst>
                <a:path w="1641187" h="906087">
                  <a:moveTo>
                    <a:pt x="1641187" y="0"/>
                  </a:moveTo>
                  <a:lnTo>
                    <a:pt x="0" y="0"/>
                  </a:lnTo>
                  <a:lnTo>
                    <a:pt x="0" y="906087"/>
                  </a:lnTo>
                  <a:lnTo>
                    <a:pt x="1641187" y="906087"/>
                  </a:lnTo>
                  <a:lnTo>
                    <a:pt x="1641187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 rot="-10800000" flipH="1">
              <a:off x="0" y="4592647"/>
              <a:ext cx="1641187" cy="906087"/>
            </a:xfrm>
            <a:custGeom>
              <a:avLst/>
              <a:gdLst/>
              <a:ahLst/>
              <a:cxnLst/>
              <a:rect l="l" t="t" r="r" b="b"/>
              <a:pathLst>
                <a:path w="1641187" h="906087">
                  <a:moveTo>
                    <a:pt x="1641187" y="0"/>
                  </a:moveTo>
                  <a:lnTo>
                    <a:pt x="0" y="0"/>
                  </a:lnTo>
                  <a:lnTo>
                    <a:pt x="0" y="906087"/>
                  </a:lnTo>
                  <a:lnTo>
                    <a:pt x="1641187" y="906087"/>
                  </a:lnTo>
                  <a:lnTo>
                    <a:pt x="1641187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 rot="-5400000" flipH="1">
              <a:off x="-78403" y="1265444"/>
              <a:ext cx="1062893" cy="906087"/>
            </a:xfrm>
            <a:custGeom>
              <a:avLst/>
              <a:gdLst/>
              <a:ahLst/>
              <a:cxnLst/>
              <a:rect l="l" t="t" r="r" b="b"/>
              <a:pathLst>
                <a:path w="1062893" h="906087">
                  <a:moveTo>
                    <a:pt x="1062893" y="0"/>
                  </a:moveTo>
                  <a:lnTo>
                    <a:pt x="0" y="0"/>
                  </a:lnTo>
                  <a:lnTo>
                    <a:pt x="0" y="906087"/>
                  </a:lnTo>
                  <a:lnTo>
                    <a:pt x="1062893" y="906087"/>
                  </a:lnTo>
                  <a:lnTo>
                    <a:pt x="1062893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r="-5440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B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551302" y="6167133"/>
            <a:ext cx="5353699" cy="2657381"/>
          </a:xfrm>
          <a:custGeom>
            <a:avLst/>
            <a:gdLst/>
            <a:ahLst/>
            <a:cxnLst/>
            <a:rect l="l" t="t" r="r" b="b"/>
            <a:pathLst>
              <a:path w="5353699" h="2657381">
                <a:moveTo>
                  <a:pt x="0" y="0"/>
                </a:moveTo>
                <a:lnTo>
                  <a:pt x="5353699" y="0"/>
                </a:lnTo>
                <a:lnTo>
                  <a:pt x="5353699" y="2657382"/>
                </a:lnTo>
                <a:lnTo>
                  <a:pt x="0" y="2657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82763" y="7162575"/>
            <a:ext cx="2299242" cy="2274159"/>
          </a:xfrm>
          <a:custGeom>
            <a:avLst/>
            <a:gdLst/>
            <a:ahLst/>
            <a:cxnLst/>
            <a:rect l="l" t="t" r="r" b="b"/>
            <a:pathLst>
              <a:path w="2299242" h="2274159">
                <a:moveTo>
                  <a:pt x="0" y="0"/>
                </a:moveTo>
                <a:lnTo>
                  <a:pt x="2299242" y="0"/>
                </a:lnTo>
                <a:lnTo>
                  <a:pt x="2299242" y="2274159"/>
                </a:lnTo>
                <a:lnTo>
                  <a:pt x="0" y="2274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15823" y="5377391"/>
            <a:ext cx="1720208" cy="2984587"/>
          </a:xfrm>
          <a:custGeom>
            <a:avLst/>
            <a:gdLst/>
            <a:ahLst/>
            <a:cxnLst/>
            <a:rect l="l" t="t" r="r" b="b"/>
            <a:pathLst>
              <a:path w="1720208" h="2984587">
                <a:moveTo>
                  <a:pt x="0" y="0"/>
                </a:moveTo>
                <a:lnTo>
                  <a:pt x="1720208" y="0"/>
                </a:lnTo>
                <a:lnTo>
                  <a:pt x="1720208" y="2984587"/>
                </a:lnTo>
                <a:lnTo>
                  <a:pt x="0" y="298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203205">
            <a:off x="1007674" y="5299215"/>
            <a:ext cx="3063329" cy="1069380"/>
          </a:xfrm>
          <a:custGeom>
            <a:avLst/>
            <a:gdLst/>
            <a:ahLst/>
            <a:cxnLst/>
            <a:rect l="l" t="t" r="r" b="b"/>
            <a:pathLst>
              <a:path w="3063329" h="1069380">
                <a:moveTo>
                  <a:pt x="0" y="0"/>
                </a:moveTo>
                <a:lnTo>
                  <a:pt x="3063329" y="0"/>
                </a:lnTo>
                <a:lnTo>
                  <a:pt x="3063329" y="1069380"/>
                </a:lnTo>
                <a:lnTo>
                  <a:pt x="0" y="1069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119335" y="915450"/>
            <a:ext cx="12049331" cy="1738005"/>
            <a:chOff x="0" y="0"/>
            <a:chExt cx="16065774" cy="2317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38448" cy="2317340"/>
            </a:xfrm>
            <a:custGeom>
              <a:avLst/>
              <a:gdLst/>
              <a:ahLst/>
              <a:cxnLst/>
              <a:rect l="l" t="t" r="r" b="b"/>
              <a:pathLst>
                <a:path w="12138448" h="2317340">
                  <a:moveTo>
                    <a:pt x="0" y="0"/>
                  </a:moveTo>
                  <a:lnTo>
                    <a:pt x="12138448" y="0"/>
                  </a:lnTo>
                  <a:lnTo>
                    <a:pt x="12138448" y="2317340"/>
                  </a:lnTo>
                  <a:lnTo>
                    <a:pt x="0" y="2317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927326" y="0"/>
              <a:ext cx="12138448" cy="2317340"/>
            </a:xfrm>
            <a:custGeom>
              <a:avLst/>
              <a:gdLst/>
              <a:ahLst/>
              <a:cxnLst/>
              <a:rect l="l" t="t" r="r" b="b"/>
              <a:pathLst>
                <a:path w="12138448" h="2317340">
                  <a:moveTo>
                    <a:pt x="0" y="0"/>
                  </a:moveTo>
                  <a:lnTo>
                    <a:pt x="12138448" y="0"/>
                  </a:lnTo>
                  <a:lnTo>
                    <a:pt x="12138448" y="2317340"/>
                  </a:lnTo>
                  <a:lnTo>
                    <a:pt x="0" y="2317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2450003" y="3254089"/>
            <a:ext cx="6426237" cy="6414553"/>
          </a:xfrm>
          <a:custGeom>
            <a:avLst/>
            <a:gdLst/>
            <a:ahLst/>
            <a:cxnLst/>
            <a:rect l="l" t="t" r="r" b="b"/>
            <a:pathLst>
              <a:path w="6426237" h="6414553">
                <a:moveTo>
                  <a:pt x="0" y="0"/>
                </a:moveTo>
                <a:lnTo>
                  <a:pt x="6426237" y="0"/>
                </a:lnTo>
                <a:lnTo>
                  <a:pt x="6426237" y="6414553"/>
                </a:lnTo>
                <a:lnTo>
                  <a:pt x="0" y="6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411760" y="3254089"/>
            <a:ext cx="6426237" cy="6414553"/>
          </a:xfrm>
          <a:custGeom>
            <a:avLst/>
            <a:gdLst/>
            <a:ahLst/>
            <a:cxnLst/>
            <a:rect l="l" t="t" r="r" b="b"/>
            <a:pathLst>
              <a:path w="6426237" h="6414553">
                <a:moveTo>
                  <a:pt x="0" y="0"/>
                </a:moveTo>
                <a:lnTo>
                  <a:pt x="6426237" y="0"/>
                </a:lnTo>
                <a:lnTo>
                  <a:pt x="6426237" y="6414553"/>
                </a:lnTo>
                <a:lnTo>
                  <a:pt x="0" y="6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88802" y="2921093"/>
            <a:ext cx="3748638" cy="858779"/>
          </a:xfrm>
          <a:custGeom>
            <a:avLst/>
            <a:gdLst/>
            <a:ahLst/>
            <a:cxnLst/>
            <a:rect l="l" t="t" r="r" b="b"/>
            <a:pathLst>
              <a:path w="3748638" h="858779">
                <a:moveTo>
                  <a:pt x="0" y="0"/>
                </a:moveTo>
                <a:lnTo>
                  <a:pt x="3748639" y="0"/>
                </a:lnTo>
                <a:lnTo>
                  <a:pt x="3748639" y="858779"/>
                </a:lnTo>
                <a:lnTo>
                  <a:pt x="0" y="8587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50559" y="2921093"/>
            <a:ext cx="3748638" cy="858779"/>
          </a:xfrm>
          <a:custGeom>
            <a:avLst/>
            <a:gdLst/>
            <a:ahLst/>
            <a:cxnLst/>
            <a:rect l="l" t="t" r="r" b="b"/>
            <a:pathLst>
              <a:path w="3748638" h="858779">
                <a:moveTo>
                  <a:pt x="0" y="0"/>
                </a:moveTo>
                <a:lnTo>
                  <a:pt x="3748639" y="0"/>
                </a:lnTo>
                <a:lnTo>
                  <a:pt x="3748639" y="858779"/>
                </a:lnTo>
                <a:lnTo>
                  <a:pt x="0" y="8587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190442" y="3098070"/>
            <a:ext cx="294535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9"/>
              </a:lnSpc>
              <a:spcBef>
                <a:spcPct val="0"/>
              </a:spcBef>
            </a:pPr>
            <a:r>
              <a:rPr lang="en-US" sz="3099" b="1" spc="6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Limitati</a:t>
            </a:r>
            <a:r>
              <a:rPr lang="en-US" sz="3099" b="1" u="none" strike="noStrike" spc="6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52199" y="3015964"/>
            <a:ext cx="2945359" cy="69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2"/>
              </a:lnSpc>
            </a:pPr>
            <a:r>
              <a:rPr lang="en-US" sz="2600" b="1" spc="52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Future Improvements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07190" y="3730419"/>
            <a:ext cx="5711862" cy="59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endParaRPr/>
          </a:p>
          <a:p>
            <a:pPr marL="604519" lvl="1" indent="-302260" algn="l">
              <a:lnSpc>
                <a:spcPts val="428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Sharp Turns</a:t>
            </a:r>
            <a:r>
              <a:rPr lang="en-US" sz="27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: The current sensor setup may not handle very abrupt (90°) turns well.</a:t>
            </a:r>
          </a:p>
          <a:p>
            <a:pPr marL="604519" lvl="1" indent="-302260" algn="l">
              <a:lnSpc>
                <a:spcPts val="428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Surface Dependence</a:t>
            </a:r>
            <a:r>
              <a:rPr lang="en-US" sz="27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: The IR sensors work best on high-contrast, matte surfaces.</a:t>
            </a:r>
          </a:p>
          <a:p>
            <a:pPr marL="604519" lvl="1" indent="-302260" algn="l">
              <a:lnSpc>
                <a:spcPts val="428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I/O Constraints</a:t>
            </a:r>
            <a:r>
              <a:rPr lang="en-US" sz="27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: Broken pins limit the number of additional sensors.</a:t>
            </a:r>
          </a:p>
          <a:p>
            <a:pPr algn="l">
              <a:lnSpc>
                <a:spcPts val="4283"/>
              </a:lnSpc>
            </a:pPr>
            <a:endParaRPr lang="en-US" sz="2799">
              <a:solidFill>
                <a:srgbClr val="000000"/>
              </a:solidFill>
              <a:latin typeface="Cocomat Pro"/>
              <a:ea typeface="Cocomat Pro"/>
              <a:cs typeface="Cocomat Pro"/>
              <a:sym typeface="Cocomat Pr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60555" y="3730419"/>
            <a:ext cx="5728648" cy="59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endParaRPr/>
          </a:p>
          <a:p>
            <a:pPr marL="604519" lvl="1" indent="-302260" algn="l">
              <a:lnSpc>
                <a:spcPts val="428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Extra Sensors</a:t>
            </a:r>
            <a:r>
              <a:rPr lang="en-US" sz="27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: Add side sensors to improve line detection.</a:t>
            </a:r>
          </a:p>
          <a:p>
            <a:pPr marL="604519" lvl="1" indent="-302260" algn="l">
              <a:lnSpc>
                <a:spcPts val="428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Advanced Control</a:t>
            </a:r>
            <a:r>
              <a:rPr lang="en-US" sz="27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: Implement PID control for smoother steering.</a:t>
            </a:r>
          </a:p>
          <a:p>
            <a:pPr marL="604519" lvl="1" indent="-302260" algn="l">
              <a:lnSpc>
                <a:spcPts val="428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Hardware Upgrades</a:t>
            </a:r>
            <a:r>
              <a:rPr lang="en-US" sz="27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: Improve chassis stability and sensor mounting.</a:t>
            </a:r>
          </a:p>
          <a:p>
            <a:pPr algn="l">
              <a:lnSpc>
                <a:spcPts val="4283"/>
              </a:lnSpc>
            </a:pPr>
            <a:endParaRPr lang="en-US" sz="2799">
              <a:solidFill>
                <a:srgbClr val="000000"/>
              </a:solidFill>
              <a:latin typeface="Cocomat Pro"/>
              <a:ea typeface="Cocomat Pro"/>
              <a:cs typeface="Cocomat Pro"/>
              <a:sym typeface="Cocomat Pr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47513" y="1505644"/>
            <a:ext cx="11592974" cy="63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03"/>
              </a:lnSpc>
              <a:spcBef>
                <a:spcPct val="0"/>
              </a:spcBef>
            </a:pPr>
            <a:r>
              <a:rPr lang="en-US" sz="4703" b="1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Limitations &amp; Future Improvements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419</Words>
  <Application>Microsoft Macintosh PowerPoint</Application>
  <PresentationFormat>Custom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Cocomat Pro</vt:lpstr>
      <vt:lpstr>Inter</vt:lpstr>
      <vt:lpstr>Inter Bold</vt:lpstr>
      <vt:lpstr>Bogart Bold</vt:lpstr>
      <vt:lpstr>Calibri</vt:lpstr>
      <vt:lpstr>Cocomat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Line-Following Car Using MSP430</dc:title>
  <cp:lastModifiedBy>czhan104@student.ubc.ca</cp:lastModifiedBy>
  <cp:revision>2</cp:revision>
  <dcterms:created xsi:type="dcterms:W3CDTF">2006-08-16T00:00:00Z</dcterms:created>
  <dcterms:modified xsi:type="dcterms:W3CDTF">2025-04-02T10:43:07Z</dcterms:modified>
  <dc:identifier>DAGjd0QwLOU</dc:identifier>
</cp:coreProperties>
</file>